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67" r:id="rId2"/>
    <p:sldId id="286" r:id="rId3"/>
    <p:sldId id="269" r:id="rId4"/>
    <p:sldId id="257" r:id="rId5"/>
    <p:sldId id="260" r:id="rId6"/>
    <p:sldId id="276" r:id="rId7"/>
    <p:sldId id="277" r:id="rId8"/>
    <p:sldId id="278" r:id="rId9"/>
    <p:sldId id="279" r:id="rId10"/>
    <p:sldId id="283" r:id="rId11"/>
    <p:sldId id="280" r:id="rId12"/>
    <p:sldId id="281" r:id="rId13"/>
    <p:sldId id="282" r:id="rId14"/>
    <p:sldId id="273" r:id="rId15"/>
    <p:sldId id="271" r:id="rId16"/>
    <p:sldId id="284" r:id="rId17"/>
    <p:sldId id="287" r:id="rId18"/>
    <p:sldId id="261" r:id="rId19"/>
    <p:sldId id="288" r:id="rId20"/>
    <p:sldId id="270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9E05B0-9C36-4BDD-9C7D-A84BCAEFBF61}">
          <p14:sldIdLst>
            <p14:sldId id="267"/>
            <p14:sldId id="286"/>
            <p14:sldId id="269"/>
            <p14:sldId id="257"/>
            <p14:sldId id="260"/>
            <p14:sldId id="276"/>
            <p14:sldId id="277"/>
            <p14:sldId id="278"/>
            <p14:sldId id="279"/>
            <p14:sldId id="283"/>
            <p14:sldId id="280"/>
            <p14:sldId id="281"/>
            <p14:sldId id="282"/>
            <p14:sldId id="273"/>
            <p14:sldId id="271"/>
          </p14:sldIdLst>
        </p14:section>
        <p14:section name="Untitled Section" id="{EAFE6AF8-997C-4746-960B-853F5994E628}">
          <p14:sldIdLst>
            <p14:sldId id="284"/>
            <p14:sldId id="287"/>
            <p14:sldId id="261"/>
            <p14:sldId id="28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014"/>
    <a:srgbClr val="D3E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3412" autoAdjust="0"/>
  </p:normalViewPr>
  <p:slideViewPr>
    <p:cSldViewPr>
      <p:cViewPr varScale="1">
        <p:scale>
          <a:sx n="44" d="100"/>
          <a:sy n="44" d="100"/>
        </p:scale>
        <p:origin x="1467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AA89-13A5-40EC-AE92-BEEA3DDD338D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6189D-85E6-4ADD-B693-13EA393B0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2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59121C7-31BF-4851-B9CF-56D95F358375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F35D47-72FE-49C4-AE16-C0CFD1B91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7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you wish to make your own travel arrangements…..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2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for Humanity Brazil began in 1992 after a flood struck the city of Belo Horizonte.  To date they have built over 3000 homes,</a:t>
            </a: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focusing on families with children and teenagers.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Begins at Home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Focusses on vulnerable families with children and teenagers.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making their homes healthier and safer, children’s academic development have improved and evidence of disease caused by unhealthy environments (such as asthma) has lowered. This strengthens their overall development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6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Yellow</a:t>
            </a:r>
            <a:r>
              <a:rPr lang="en-US" baseline="0" dirty="0" smtClean="0"/>
              <a:t> Fever needs to be confirmed still (whether or not we need it)</a:t>
            </a:r>
            <a:endParaRPr lang="en-US" dirty="0" smtClean="0"/>
          </a:p>
          <a:p>
            <a:r>
              <a:rPr lang="en-US" dirty="0" smtClean="0"/>
              <a:t>Visa:</a:t>
            </a:r>
            <a:r>
              <a:rPr lang="en-US" baseline="0" dirty="0" smtClean="0"/>
              <a:t> enter under “tourism”, check your passport expiry tonight as renewing passports can take weeks and weeks.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9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visit to Brazil was in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09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build will be unusual as it will take place in an urban area.</a:t>
            </a:r>
          </a:p>
          <a:p>
            <a:r>
              <a:rPr lang="en-US" dirty="0" smtClean="0"/>
              <a:t>Recife is the fourth largest</a:t>
            </a:r>
            <a:r>
              <a:rPr lang="en-US" baseline="0" dirty="0" smtClean="0"/>
              <a:t> urban area in Brazil, and has a lot of history from its colonization by the Portuguese and Dutch. Though it has a tropical climate, its many rivers, small islands, and bridges (over 50 of them!) have led it to be called the “Venice of Brazil”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our rough itinerary.</a:t>
            </a:r>
            <a:r>
              <a:rPr lang="en-US" baseline="0" dirty="0" smtClean="0"/>
              <a:t> There is a written description at the bottom for those who prefer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Somewhere in each week there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5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Pick up from the airport by a HFH representative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a picture of our departure day on</a:t>
            </a:r>
            <a:r>
              <a:rPr lang="en-US" baseline="0" dirty="0" smtClean="0"/>
              <a:t> our last trip to Brazil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8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HFH orientation at the guesthouse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Grocery shopping 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Sunday visit to local mall or craft market (possible)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 to HFH project accompanied by a HFH representative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and introductions on arrival at community </a:t>
            </a:r>
          </a:p>
          <a:p>
            <a:pPr lvl="0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 at the hotel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always work as the weather allows us to, and take frequent breaks</a:t>
            </a:r>
            <a:r>
              <a:rPr lang="en-US" baseline="0" dirty="0" smtClean="0"/>
              <a:t> in between. We are there to do good for the local communities, but looking after yourselves is important. The work sites will typically consist of 1 mason and at least 3 volunteers.</a:t>
            </a:r>
          </a:p>
          <a:p>
            <a:r>
              <a:rPr lang="en-US" baseline="0" dirty="0" smtClean="0"/>
              <a:t>Somewhere in this week there we might only be building for ½ day, depending on the progress of the site. We’ll get a bit more time for evening activities and rest afterwards.</a:t>
            </a:r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the first Saturday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always work as the weather allows us to, and take frequent breaks</a:t>
            </a:r>
            <a:r>
              <a:rPr lang="en-US" baseline="0" dirty="0" smtClean="0"/>
              <a:t> in between. We are there to do good for the local communities, but looking after yourselves is important. The work sites will typically consist of 1 mason and at least 3 volunteers.</a:t>
            </a:r>
          </a:p>
          <a:p>
            <a:r>
              <a:rPr lang="en-US" baseline="0" dirty="0" smtClean="0"/>
              <a:t>Somewhere in this week there we might only be building for ½ day, depending on the progress of the site. We’ll get a bit more time for evening activities and rest afterwards.</a:t>
            </a:r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the first Saturday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5D47-72FE-49C4-AE16-C0CFD1B91A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ADAA-DDD9-4456-BC5F-E5A125A6736C}" type="datetimeFigureOut">
              <a:rPr lang="en-US" smtClean="0"/>
              <a:pPr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03C-BA19-4529-9034-0A9E0E199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_R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0082"/>
            <a:ext cx="5715000" cy="653551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Day at the 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 at the hotel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Workday is  typically from 8:00am – 4:00pm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(lunch and frequent breaks at the worksite)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up and group activities in the evening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 at the hotel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11 – 14 	July 20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23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236106"/>
            <a:ext cx="4041775" cy="30242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9037" y="5362664"/>
            <a:ext cx="1370239" cy="1025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utoShape 2" descr="https://previews.dropbox.com/p/thumb/AAq0aApgPXoGCGgPhgvw7k1uzMYx5ircif0PfoKJiVxGbWr72TlcBHn6foJZiLBGeLLLNCjGAO8KTrgs1bHn-ct-ysUi0HBMY7Y1yUGcpQpolDhgBOgF2NwI94xGctQ_h59EGcXskWdq7QC_T1LOCpvL4fTrpmP1jwX8mnJOjH211v3-No_N5Y_MnQRvLLINjB1f0yOIba-104yNR91q31AEWwzYFtJZGrthvgXASe7Xvbh8PW4Jl08__JbTZh5sSuYthe5DHlFJs3wvD3H3zTduEcy4bCwKAkE4J87w_DDfCy5OMxkR8VGnKJLcwGv0lJTjYNT9oxlKyA93v3ELuzS-/p.jpeg?fv_content=true&amp;size_mode=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b="21662"/>
          <a:stretch/>
        </p:blipFill>
        <p:spPr>
          <a:xfrm>
            <a:off x="6477000" y="5260371"/>
            <a:ext cx="1184515" cy="1292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1384" r="2220" b="1697"/>
          <a:stretch/>
        </p:blipFill>
        <p:spPr>
          <a:xfrm>
            <a:off x="4645025" y="5260371"/>
            <a:ext cx="1870912" cy="12928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2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Day at the 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 Day of work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Farewell lunch with the community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ceremony with partner families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Closing/debrief dinner at a restaurant with the HFH representative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15 	July 24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200275"/>
            <a:ext cx="3999742" cy="2992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7" b="21185"/>
          <a:stretch/>
        </p:blipFill>
        <p:spPr>
          <a:xfrm>
            <a:off x="4497388" y="5185832"/>
            <a:ext cx="25146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1" t="27540" r="3711" b="27395"/>
          <a:stretch/>
        </p:blipFill>
        <p:spPr>
          <a:xfrm>
            <a:off x="6645978" y="5193089"/>
            <a:ext cx="1851152" cy="983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4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&amp; 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16 – 18 	July 25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27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0" y="2239544"/>
            <a:ext cx="2763875" cy="206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79" y="3280967"/>
            <a:ext cx="1849475" cy="1228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2" y="2253221"/>
            <a:ext cx="2133344" cy="1416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79" y="4652288"/>
            <a:ext cx="2763875" cy="1835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4" y="4652288"/>
            <a:ext cx="2763875" cy="18353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9" y="4419600"/>
            <a:ext cx="2763875" cy="206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04" y="2239544"/>
            <a:ext cx="1376539" cy="20729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5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Home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at the airport and travel as a group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Rio de Janeiro  Miami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Miami  Bermuda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OR: Own travel.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19+20	July 28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29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4419600" y="2246007"/>
            <a:ext cx="42672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94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255" r="833" b="2117"/>
          <a:stretch/>
        </p:blipFill>
        <p:spPr>
          <a:xfrm>
            <a:off x="0" y="-1"/>
            <a:ext cx="9144000" cy="5966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6200" y="152401"/>
            <a:ext cx="38100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 Build: 2007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homes built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334000"/>
            <a:ext cx="9144000" cy="1524000"/>
            <a:chOff x="98075" y="5373101"/>
            <a:chExt cx="8292308" cy="12736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" r="768" b="2158"/>
            <a:stretch/>
          </p:blipFill>
          <p:spPr>
            <a:xfrm>
              <a:off x="6477000" y="5378895"/>
              <a:ext cx="1913383" cy="12679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07" y="5373101"/>
              <a:ext cx="1702231" cy="12736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" t="1838" r="1836" b="1114"/>
            <a:stretch/>
          </p:blipFill>
          <p:spPr>
            <a:xfrm>
              <a:off x="4572001" y="5378694"/>
              <a:ext cx="1920806" cy="12681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" t="3035" r="1743" b="1409"/>
            <a:stretch/>
          </p:blipFill>
          <p:spPr>
            <a:xfrm flipH="1">
              <a:off x="98075" y="5373101"/>
              <a:ext cx="849132" cy="12736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" t="1354" r="964" b="712"/>
            <a:stretch/>
          </p:blipFill>
          <p:spPr>
            <a:xfrm>
              <a:off x="2649438" y="5373101"/>
              <a:ext cx="1922563" cy="12736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346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111" r="16086" b="1756"/>
          <a:stretch/>
        </p:blipFill>
        <p:spPr>
          <a:xfrm>
            <a:off x="7071308" y="3977012"/>
            <a:ext cx="1436009" cy="2662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t="3016" r="3076" b="21603"/>
          <a:stretch/>
        </p:blipFill>
        <p:spPr>
          <a:xfrm>
            <a:off x="2141438" y="1981200"/>
            <a:ext cx="348212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737" r="1464" b="2793"/>
          <a:stretch/>
        </p:blipFill>
        <p:spPr>
          <a:xfrm>
            <a:off x="2895600" y="3977012"/>
            <a:ext cx="4038600" cy="2670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714" r="2669" b="21131"/>
          <a:stretch/>
        </p:blipFill>
        <p:spPr>
          <a:xfrm>
            <a:off x="405798" y="1985738"/>
            <a:ext cx="1492967" cy="1824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4"/>
          <a:stretch/>
        </p:blipFill>
        <p:spPr>
          <a:xfrm>
            <a:off x="5760669" y="152401"/>
            <a:ext cx="2746647" cy="1614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941" r="1563" b="2941"/>
          <a:stretch/>
        </p:blipFill>
        <p:spPr>
          <a:xfrm>
            <a:off x="5760670" y="1981200"/>
            <a:ext cx="2746647" cy="177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3686" r="807" b="1020"/>
          <a:stretch/>
        </p:blipFill>
        <p:spPr>
          <a:xfrm>
            <a:off x="412033" y="3977012"/>
            <a:ext cx="2355464" cy="12397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1137" r="780" b="6889"/>
          <a:stretch/>
        </p:blipFill>
        <p:spPr>
          <a:xfrm>
            <a:off x="405798" y="5176952"/>
            <a:ext cx="2367933" cy="1470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ontent Placeholder 8"/>
          <p:cNvSpPr>
            <a:spLocks noGrp="1"/>
          </p:cNvSpPr>
          <p:nvPr>
            <p:ph sz="half" idx="1"/>
          </p:nvPr>
        </p:nvSpPr>
        <p:spPr>
          <a:xfrm>
            <a:off x="76200" y="152401"/>
            <a:ext cx="38100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 Build: 2007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homes built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for Humanity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international nonprofit organisation, founded in 1976, helping vulnerable families build affordable housing around the world.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of 2018 HFH has: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 or improved &gt; 800,000 houses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Hosted &gt;1.4 million volunteers across &gt;70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Impacted the lives of &gt; 22 million locals (8.7 million in 2018 alone)</a:t>
            </a:r>
          </a:p>
          <a:p>
            <a:pPr marL="5715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For Humanity built its 35,000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home in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Rios, Brazil</a:t>
            </a: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 descr="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1177" r="755" b="940"/>
          <a:stretch/>
        </p:blipFill>
        <p:spPr>
          <a:xfrm>
            <a:off x="2382468" y="3196304"/>
            <a:ext cx="3376685" cy="22320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250" r="1925" b="1112"/>
          <a:stretch/>
        </p:blipFill>
        <p:spPr>
          <a:xfrm>
            <a:off x="618156" y="3196304"/>
            <a:ext cx="1464169" cy="2233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146" r="1423" b="1069"/>
          <a:stretch/>
        </p:blipFill>
        <p:spPr>
          <a:xfrm>
            <a:off x="5993779" y="3196304"/>
            <a:ext cx="1473821" cy="2236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3222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825" y="5966620"/>
            <a:ext cx="4148271" cy="5635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Begins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Home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Autofit/>
          </a:bodyPr>
          <a:lstStyle/>
          <a:p>
            <a:pPr indent="-285750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 has 6-9 million fewer houses than it needs</a:t>
            </a:r>
          </a:p>
          <a:p>
            <a:pPr indent="-285750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&gt;50 million Brazilians live in inadequate conditions</a:t>
            </a:r>
          </a:p>
          <a:p>
            <a:pPr indent="-285750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million people in urban areas (like Recife) do not have access to drinking water</a:t>
            </a:r>
          </a:p>
          <a:p>
            <a:pPr indent="-285750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HFHB has built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3,090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homes and provided water access to &gt;500 families.</a:t>
            </a:r>
          </a:p>
          <a:p>
            <a:pPr indent="-285750">
              <a:lnSpc>
                <a:spcPct val="150000"/>
              </a:lnSpc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main projects are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Future Begins at Home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For Lives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85750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lnSpc>
                <a:spcPct val="150000"/>
              </a:lnSpc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6" descr="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723900"/>
            <a:ext cx="2590800" cy="26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itchFamily="34" charset="0"/>
              <a:buNone/>
            </a:pP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1992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0" y="3352800"/>
            <a:ext cx="4386319" cy="3282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1136" r="780" b="980"/>
          <a:stretch/>
        </p:blipFill>
        <p:spPr>
          <a:xfrm>
            <a:off x="5181600" y="3352800"/>
            <a:ext cx="3429000" cy="2266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Habitat for Humanity Brazil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3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Recife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 descr="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13391"/>
              </p:ext>
            </p:extLst>
          </p:nvPr>
        </p:nvGraphicFramePr>
        <p:xfrm>
          <a:off x="439189" y="1143000"/>
          <a:ext cx="8458200" cy="5373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5811"/>
                <a:gridCol w="6992389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July: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Tropical. 70℉ - 80℉. 85% humidity.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days of rainfall in the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3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Currency: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 /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Reais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(plural) / R$ (Exchange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rate R$4 = US$1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Language: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Portuguese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million in Recife</a:t>
                      </a:r>
                    </a:p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(209 million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Brazil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821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Vaccinations: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Hepatitis A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$20. 1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shot good for 1 year.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(with a booster 6-12 months from 1</a:t>
                      </a:r>
                      <a:r>
                        <a:rPr lang="en-US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shot it is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for 10 years)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Tentanus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Free.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shot good for 10 years</a:t>
                      </a:r>
                    </a:p>
                    <a:p>
                      <a:pPr lvl="0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Typhoid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$20 (3 years)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Fever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$10 (now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for life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lvl="0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aware that the </a:t>
                      </a: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Zika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Virus has been found in Brazil.  If you are pregnant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planning a pregnancy in the next 6 months you should probably not participate.</a:t>
                      </a:r>
                    </a:p>
                    <a:p>
                      <a:pPr lvl="0"/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Contact Victoria Health Street Clinic for appointment -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call Lynn Jackson 278-6452 to arrange a group vaccination outside of the normal clinic hours</a:t>
                      </a:r>
                    </a:p>
                    <a:p>
                      <a:pPr lvl="0"/>
                      <a:endParaRPr lang="en-US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Vaccinations should be completed 6 weeks prior to travel – 31</a:t>
                      </a:r>
                      <a:r>
                        <a:rPr lang="en-US" sz="1400" b="0" i="0" u="none" strike="noStrike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May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2020.</a:t>
                      </a:r>
                    </a:p>
                    <a:p>
                      <a:pPr lvl="0"/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need proof of vaccinations.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Tourist Visa: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US/UK/Canada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/BOTC (“Bermudian”) passport holders do not require a visa.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Enter as a tourist. Passport expiry must be AFTER 01/February/2021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399683"/>
              </p:ext>
            </p:extLst>
          </p:nvPr>
        </p:nvGraphicFramePr>
        <p:xfrm>
          <a:off x="457200" y="914400"/>
          <a:ext cx="8305800" cy="407871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68600"/>
                <a:gridCol w="3403600"/>
                <a:gridCol w="2133600"/>
              </a:tblGrid>
              <a:tr h="6644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$$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(per person)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09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$1,600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4415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Accomodation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Meals,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Transport, Cultural Activity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$1,554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09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R&amp;R (estimate)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09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09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Donations (HFHI)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$1,030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4415"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 (</a:t>
                      </a:r>
                      <a:r>
                        <a:rPr lang="en-US" dirty="0" err="1" smtClean="0"/>
                        <a:t>Tshirt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Medical Bag)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7093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estimated costs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$4,809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6" descr="Logo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200" y="5131306"/>
            <a:ext cx="746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 INCLUDED: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Vaccinations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Spending Money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2800" dirty="0" err="1" smtClean="0"/>
              <a:t>Sponsership</a:t>
            </a:r>
            <a:r>
              <a:rPr lang="en-US" sz="2800" dirty="0" smtClean="0"/>
              <a:t> is Available!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414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199" y="1186535"/>
            <a:ext cx="9067801" cy="5671465"/>
            <a:chOff x="529899" y="979435"/>
            <a:chExt cx="7670715" cy="4844430"/>
          </a:xfrm>
        </p:grpSpPr>
        <p:grpSp>
          <p:nvGrpSpPr>
            <p:cNvPr id="30" name="Group 29"/>
            <p:cNvGrpSpPr/>
            <p:nvPr/>
          </p:nvGrpSpPr>
          <p:grpSpPr>
            <a:xfrm>
              <a:off x="529899" y="979435"/>
              <a:ext cx="7670715" cy="4844430"/>
              <a:chOff x="706531" y="162913"/>
              <a:chExt cx="10227619" cy="64592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706531" y="162913"/>
                <a:ext cx="10227619" cy="6459240"/>
                <a:chOff x="732807" y="241740"/>
                <a:chExt cx="10227619" cy="645924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732807" y="241740"/>
                  <a:ext cx="10227619" cy="6459240"/>
                  <a:chOff x="806380" y="105104"/>
                  <a:chExt cx="10227619" cy="6459240"/>
                </a:xfrm>
              </p:grpSpPr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248" r="831"/>
                  <a:stretch/>
                </p:blipFill>
                <p:spPr>
                  <a:xfrm>
                    <a:off x="806380" y="105104"/>
                    <a:ext cx="10227619" cy="6459240"/>
                  </a:xfrm>
                  <a:prstGeom prst="rect">
                    <a:avLst/>
                  </a:prstGeom>
                </p:spPr>
              </p:pic>
              <p:cxnSp>
                <p:nvCxnSpPr>
                  <p:cNvPr id="4" name="Straight Arrow Connector 3"/>
                  <p:cNvCxnSpPr/>
                  <p:nvPr/>
                </p:nvCxnSpPr>
                <p:spPr>
                  <a:xfrm flipH="1">
                    <a:off x="6385034" y="3757448"/>
                    <a:ext cx="315311" cy="409903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5930107" y="2526341"/>
                    <a:ext cx="1093076" cy="123110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50" dirty="0"/>
                      <a:t>Malawi</a:t>
                    </a:r>
                  </a:p>
                  <a:p>
                    <a:r>
                      <a:rPr lang="en-US" sz="1350" dirty="0"/>
                      <a:t>2015 (4)</a:t>
                    </a:r>
                  </a:p>
                  <a:p>
                    <a:r>
                      <a:rPr lang="en-US" sz="1350" dirty="0"/>
                      <a:t>2017 (4</a:t>
                    </a:r>
                    <a:r>
                      <a:rPr lang="en-US" sz="1350" dirty="0" smtClean="0"/>
                      <a:t>)</a:t>
                    </a:r>
                  </a:p>
                  <a:p>
                    <a:r>
                      <a:rPr lang="en-US" sz="1350" dirty="0" smtClean="0"/>
                      <a:t>2019 (6)</a:t>
                    </a:r>
                    <a:endParaRPr lang="en-US" sz="1350" dirty="0"/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flipV="1">
                  <a:off x="3305508" y="3471360"/>
                  <a:ext cx="162906" cy="23569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2538250" y="3707053"/>
                  <a:ext cx="1171903" cy="6771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/>
                    <a:t>Guyana</a:t>
                  </a:r>
                </a:p>
                <a:p>
                  <a:r>
                    <a:rPr lang="en-US" sz="1350" dirty="0"/>
                    <a:t>2016 (4)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640917" y="971542"/>
                <a:ext cx="1276628" cy="1813699"/>
                <a:chOff x="2640917" y="971542"/>
                <a:chExt cx="1276628" cy="1813699"/>
              </a:xfrm>
            </p:grpSpPr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2827286" y="1839310"/>
                  <a:ext cx="331073" cy="945931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2640917" y="971542"/>
                  <a:ext cx="1276628" cy="8925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dirty="0"/>
                    <a:t>Haiti</a:t>
                  </a:r>
                </a:p>
                <a:p>
                  <a:r>
                    <a:rPr lang="en-US" sz="1350" dirty="0"/>
                    <a:t>2016 (1</a:t>
                  </a:r>
                  <a:r>
                    <a:rPr lang="en-US" sz="1500" dirty="0"/>
                    <a:t>*</a:t>
                  </a:r>
                  <a:r>
                    <a:rPr lang="en-US" sz="1350" dirty="0"/>
                    <a:t>)</a:t>
                  </a:r>
                </a:p>
                <a:p>
                  <a:r>
                    <a:rPr lang="en-US" sz="900" dirty="0"/>
                    <a:t>(*clinic)</a:t>
                  </a: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5908979" y="3257028"/>
              <a:ext cx="893308" cy="71558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 smtClean="0"/>
                <a:t>India</a:t>
              </a:r>
            </a:p>
            <a:p>
              <a:r>
                <a:rPr lang="en-US" sz="1350" dirty="0" smtClean="0"/>
                <a:t>2013 (4)</a:t>
              </a:r>
              <a:endParaRPr lang="en-US" sz="1350" dirty="0"/>
            </a:p>
            <a:p>
              <a:r>
                <a:rPr lang="en-US" sz="1350" dirty="0" smtClean="0"/>
                <a:t>2018 (16)</a:t>
              </a:r>
              <a:endParaRPr lang="en-US" sz="1350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1562099" y="347567"/>
            <a:ext cx="6096000" cy="715962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Bermuda Overseas Missions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2003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Content Placeholder 6" descr="Logo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6" descr="Logo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78" y="2438400"/>
            <a:ext cx="6285445" cy="4173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4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19700" y="228600"/>
            <a:ext cx="39243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8148"/>
            <a:ext cx="5105400" cy="6641705"/>
          </a:xfr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991100" y="2590800"/>
            <a:ext cx="13716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Logo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3590" y="3886200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096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Recife, Brazil - 2020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5480" y="766968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9" y="838200"/>
            <a:ext cx="4701641" cy="425106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495800" y="1127828"/>
            <a:ext cx="1249680" cy="1081972"/>
          </a:xfrm>
          <a:prstGeom prst="straightConnector1">
            <a:avLst/>
          </a:prstGeom>
          <a:ln w="38100" cmpd="thickThin">
            <a:solidFill>
              <a:srgbClr val="FF0000">
                <a:alpha val="7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3334" t="17407" r="32499" b="8519"/>
          <a:stretch/>
        </p:blipFill>
        <p:spPr>
          <a:xfrm>
            <a:off x="5486400" y="2046860"/>
            <a:ext cx="2499360" cy="30480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7010400" y="1982161"/>
            <a:ext cx="0" cy="1338918"/>
          </a:xfrm>
          <a:prstGeom prst="straightConnector1">
            <a:avLst/>
          </a:prstGeom>
          <a:ln w="38100" cmpd="thickThin">
            <a:solidFill>
              <a:srgbClr val="FF0000">
                <a:alpha val="7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45480" y="1335830"/>
            <a:ext cx="2941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Hemetério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Hemetério’s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Waterpump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ntent Placeholder 6" descr="Logo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6248401"/>
            <a:ext cx="438496" cy="5014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43" y="0"/>
            <a:ext cx="1818314" cy="50543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291" y="5514363"/>
            <a:ext cx="4571999" cy="1295400"/>
          </a:xfrm>
        </p:spPr>
        <p:txBody>
          <a:bodyPr>
            <a:noAutofit/>
          </a:bodyPr>
          <a:lstStyle/>
          <a:p>
            <a:pPr>
              <a:buFont typeface="Times New Roman" panose="02020603050405020304" pitchFamily="18" charset="0"/>
              <a:buChar char="―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 Bermuda:  Friday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 (arrive the next day)</a:t>
            </a:r>
          </a:p>
          <a:p>
            <a:pPr>
              <a:buFont typeface="Times New Roman" panose="02020603050405020304" pitchFamily="18" charset="0"/>
              <a:buChar char="―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Orientation: Sunday 12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	</a:t>
            </a:r>
          </a:p>
          <a:p>
            <a:pPr>
              <a:buFont typeface="Times New Roman" panose="02020603050405020304" pitchFamily="18" charset="0"/>
              <a:buChar char="―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Build: Monday-Friday 13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 – 24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</a:t>
            </a:r>
          </a:p>
          <a:p>
            <a:pPr>
              <a:buFont typeface="Times New Roman" panose="02020603050405020304" pitchFamily="18" charset="0"/>
              <a:buChar char="―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R&amp;R 25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 – 27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</a:t>
            </a:r>
          </a:p>
          <a:p>
            <a:pPr>
              <a:buFont typeface="Times New Roman" panose="02020603050405020304" pitchFamily="18" charset="0"/>
              <a:buChar char="―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 Recife: 28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 (arrive the next day)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mail.google.com/mail/u/0?ui=2&amp;ik=e49b7a0b6b&amp;attid=0.1.1&amp;permmsgid=msg-f:1653718938686623039&amp;th=16f3309ceac08d3f&amp;view=fimg&amp;sz=s0-l75-ft&amp;attbid=ANGjdJ9EgB1GpPSTurv1IfbJsJZXIiwHwccSZh32MnCAKXuDhE_wSe1Ky04rLi1Uy9kkb3fIg7NifwCSuVbvjC4lFSYs-I7TO2vLc-vxmlryHONNG5nFa1H-MlXwD4E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82" y="2548357"/>
            <a:ext cx="294349" cy="336609"/>
          </a:xfrm>
          <a:prstGeom prst="rect">
            <a:avLst/>
          </a:prstGeom>
        </p:spPr>
      </p:pic>
      <p:pic>
        <p:nvPicPr>
          <p:cNvPr id="40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788" y="2548358"/>
            <a:ext cx="294349" cy="336609"/>
          </a:xfrm>
          <a:prstGeom prst="rect">
            <a:avLst/>
          </a:prstGeom>
        </p:spPr>
      </p:pic>
      <p:pic>
        <p:nvPicPr>
          <p:cNvPr id="41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410" y="2548357"/>
            <a:ext cx="294349" cy="336609"/>
          </a:xfrm>
          <a:prstGeom prst="rect">
            <a:avLst/>
          </a:prstGeom>
        </p:spPr>
      </p:pic>
      <p:pic>
        <p:nvPicPr>
          <p:cNvPr id="42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3032" y="2548357"/>
            <a:ext cx="294349" cy="336609"/>
          </a:xfrm>
          <a:prstGeom prst="rect">
            <a:avLst/>
          </a:prstGeom>
        </p:spPr>
      </p:pic>
      <p:pic>
        <p:nvPicPr>
          <p:cNvPr id="43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401" y="2548357"/>
            <a:ext cx="294349" cy="336609"/>
          </a:xfrm>
          <a:prstGeom prst="rect">
            <a:avLst/>
          </a:prstGeom>
        </p:spPr>
      </p:pic>
      <p:pic>
        <p:nvPicPr>
          <p:cNvPr id="44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5893" y="2548356"/>
            <a:ext cx="294349" cy="336609"/>
          </a:xfrm>
          <a:prstGeom prst="rect">
            <a:avLst/>
          </a:prstGeom>
        </p:spPr>
      </p:pic>
      <p:pic>
        <p:nvPicPr>
          <p:cNvPr id="45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82" y="3657600"/>
            <a:ext cx="294349" cy="336609"/>
          </a:xfrm>
          <a:prstGeom prst="rect">
            <a:avLst/>
          </a:prstGeom>
        </p:spPr>
      </p:pic>
      <p:pic>
        <p:nvPicPr>
          <p:cNvPr id="46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539" y="3657599"/>
            <a:ext cx="294349" cy="336609"/>
          </a:xfrm>
          <a:prstGeom prst="rect">
            <a:avLst/>
          </a:prstGeom>
        </p:spPr>
      </p:pic>
      <p:pic>
        <p:nvPicPr>
          <p:cNvPr id="47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410" y="3657599"/>
            <a:ext cx="294349" cy="336609"/>
          </a:xfrm>
          <a:prstGeom prst="rect">
            <a:avLst/>
          </a:prstGeom>
        </p:spPr>
      </p:pic>
      <p:pic>
        <p:nvPicPr>
          <p:cNvPr id="48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1400" y="3657598"/>
            <a:ext cx="294349" cy="336609"/>
          </a:xfrm>
          <a:prstGeom prst="rect">
            <a:avLst/>
          </a:prstGeom>
        </p:spPr>
      </p:pic>
      <p:pic>
        <p:nvPicPr>
          <p:cNvPr id="49" name="Content Placeholder 6" descr="Logo_RGB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4" b="96496" l="1503" r="97162">
                        <a14:foregroundMark x1="7012" y1="44526" x2="4508" y2="65693"/>
                        <a14:foregroundMark x1="1669" y1="49051" x2="1669" y2="52993"/>
                        <a14:foregroundMark x1="5676" y1="64964" x2="9850" y2="81168"/>
                        <a14:foregroundMark x1="12688" y1="81752" x2="16027" y2="85547"/>
                        <a14:foregroundMark x1="25876" y1="91095" x2="45576" y2="96788"/>
                        <a14:foregroundMark x1="49082" y1="95620" x2="63606" y2="95766"/>
                        <a14:foregroundMark x1="69616" y1="93139" x2="76127" y2="89343"/>
                        <a14:foregroundMark x1="85309" y1="81752" x2="97162" y2="63650"/>
                        <a14:foregroundMark x1="94992" y1="60730" x2="93823" y2="43066"/>
                        <a14:foregroundMark x1="88314" y1="60000" x2="88314" y2="60000"/>
                        <a14:foregroundMark x1="85810" y1="71679" x2="85810" y2="71679"/>
                        <a14:foregroundMark x1="38898" y1="21022" x2="51753" y2="11679"/>
                        <a14:foregroundMark x1="59265" y1="6569" x2="59933" y2="3504"/>
                        <a14:foregroundMark x1="44073" y1="16058" x2="50083" y2="10657"/>
                        <a14:foregroundMark x1="45743" y1="37956" x2="33723" y2="73723"/>
                        <a14:foregroundMark x1="54758" y1="36350" x2="69449" y2="68467"/>
                        <a14:foregroundMark x1="55927" y1="39416" x2="63272" y2="74307"/>
                        <a14:foregroundMark x1="46912" y1="28029" x2="46578" y2="31679"/>
                        <a14:foregroundMark x1="55426" y1="13139" x2="64775" y2="19416"/>
                        <a14:foregroundMark x1="66778" y1="41606" x2="71953" y2="52555"/>
                        <a14:foregroundMark x1="32053" y1="40584" x2="28381" y2="45547"/>
                        <a14:foregroundMark x1="34057" y1="42920" x2="29215" y2="65839"/>
                        <a14:foregroundMark x1="41068" y1="62336" x2="43406" y2="79562"/>
                        <a14:foregroundMark x1="54591" y1="76642" x2="65943" y2="74307"/>
                        <a14:foregroundMark x1="48915" y1="40292" x2="48414" y2="42774"/>
                        <a14:foregroundMark x1="39232" y1="40584" x2="39232" y2="40584"/>
                        <a14:foregroundMark x1="65442" y1="40000" x2="65442" y2="40000"/>
                        <a14:backgroundMark x1="2337" y1="58978" x2="167" y2="59270"/>
                        <a14:backgroundMark x1="2838" y1="63796" x2="2838" y2="63796"/>
                        <a14:backgroundMark x1="3673" y1="66715" x2="3673" y2="667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5893" y="3657598"/>
            <a:ext cx="294349" cy="336609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-1" y="533400"/>
            <a:ext cx="9162300" cy="4953000"/>
            <a:chOff x="-1" y="533400"/>
            <a:chExt cx="9162300" cy="49530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b="20000"/>
            <a:stretch/>
          </p:blipFill>
          <p:spPr>
            <a:xfrm>
              <a:off x="0" y="533400"/>
              <a:ext cx="9144000" cy="49530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239972" y="1176552"/>
              <a:ext cx="1273200" cy="817754"/>
              <a:chOff x="5186494" y="1676400"/>
              <a:chExt cx="1295400" cy="914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186494" y="1676400"/>
                <a:ext cx="12954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Depart Bermuda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27270">
                <a:off x="5256041" y="1699836"/>
                <a:ext cx="614346" cy="489946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6520815" y="1176552"/>
              <a:ext cx="1297091" cy="817754"/>
              <a:chOff x="5167956" y="1676400"/>
              <a:chExt cx="1313937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167956" y="1676400"/>
                <a:ext cx="1313937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Arrive Recife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27270">
                <a:off x="5256041" y="1699836"/>
                <a:ext cx="614346" cy="489946"/>
              </a:xfrm>
              <a:prstGeom prst="rect">
                <a:avLst/>
              </a:prstGeom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-1" y="2334104"/>
              <a:ext cx="6513173" cy="815835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28611" y="1176552"/>
              <a:ext cx="1315389" cy="8177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City Tour, 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Orientation,</a:t>
              </a: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Dinner</a:t>
              </a:r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483458"/>
              <a:ext cx="6513171" cy="815835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Build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20818" y="2332111"/>
              <a:ext cx="2623182" cy="8177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Cultural </a:t>
              </a:r>
              <a:r>
                <a:rPr lang="en-US" sz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Activites</a:t>
              </a:r>
              <a:endPara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20818" y="3483457"/>
              <a:ext cx="2641481" cy="815835"/>
            </a:xfrm>
            <a:prstGeom prst="rect">
              <a:avLst/>
            </a:prstGeom>
            <a:solidFill>
              <a:srgbClr val="F5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sz="32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&amp; R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295400" y="4626725"/>
              <a:ext cx="1324620" cy="838875"/>
              <a:chOff x="5158924" y="1699836"/>
              <a:chExt cx="1295400" cy="93801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158924" y="1723453"/>
                <a:ext cx="12954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Depart Recife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27270">
                <a:off x="5256041" y="1699836"/>
                <a:ext cx="614346" cy="489946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638319" y="4647846"/>
              <a:ext cx="1278792" cy="817754"/>
              <a:chOff x="5186494" y="1676400"/>
              <a:chExt cx="1295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186494" y="1676400"/>
                <a:ext cx="1295400" cy="914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Arrive Bermuda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27270">
                <a:off x="5256041" y="1699836"/>
                <a:ext cx="614346" cy="489946"/>
              </a:xfrm>
              <a:prstGeom prst="rect">
                <a:avLst/>
              </a:prstGeom>
            </p:spPr>
          </p:pic>
        </p:grpSp>
        <p:sp>
          <p:nvSpPr>
            <p:cNvPr id="52" name="Rectangle 51"/>
            <p:cNvSpPr/>
            <p:nvPr/>
          </p:nvSpPr>
          <p:spPr>
            <a:xfrm>
              <a:off x="0" y="4647287"/>
              <a:ext cx="1312060" cy="817754"/>
            </a:xfrm>
            <a:prstGeom prst="rect">
              <a:avLst/>
            </a:prstGeom>
            <a:solidFill>
              <a:srgbClr val="F5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sz="3200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&amp; R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>
          <a:xfrm>
            <a:off x="7281492" y="0"/>
            <a:ext cx="2086928" cy="251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All dates are subject to change</a:t>
            </a:r>
            <a:endParaRPr lang="en-US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Departure 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at the airport and travel as a group (in matching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tshirts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Bermuda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Miami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Miami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Rio de Janeiro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Rio de Janeiro  Recife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 from the airport by a HFH representative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OR: Own Travel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1+2	10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+ 11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2500" b="18750"/>
          <a:stretch/>
        </p:blipFill>
        <p:spPr>
          <a:xfrm>
            <a:off x="4572000" y="2292350"/>
            <a:ext cx="4191000" cy="3714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70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time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Lunch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city tour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with HFH representative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dinner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3		12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607" r="1015" b="17187"/>
          <a:stretch/>
        </p:blipFill>
        <p:spPr>
          <a:xfrm>
            <a:off x="4343913" y="4318437"/>
            <a:ext cx="3885687" cy="2057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3"/>
          <a:stretch/>
        </p:blipFill>
        <p:spPr>
          <a:xfrm>
            <a:off x="4343913" y="2205248"/>
            <a:ext cx="3885687" cy="21092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7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Day at the Site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Breakfast at the hotel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Workday is  typically from 8:00am – 4:00pm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(lunch and frequent breaks at the worksite)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 up and group activities in the evening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 at the hotel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4 – 8 	July 13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17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"/>
          <a:stretch/>
        </p:blipFill>
        <p:spPr>
          <a:xfrm>
            <a:off x="6425066" y="2174875"/>
            <a:ext cx="2590800" cy="1859044"/>
          </a:xfr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0133"/>
            <a:ext cx="2843666" cy="2166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r="4168"/>
          <a:stretch/>
        </p:blipFill>
        <p:spPr>
          <a:xfrm>
            <a:off x="4506632" y="2174875"/>
            <a:ext cx="2107041" cy="2556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1234" r="2853" b="2288"/>
          <a:stretch/>
        </p:blipFill>
        <p:spPr>
          <a:xfrm>
            <a:off x="4508586" y="4707470"/>
            <a:ext cx="2116285" cy="1418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3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Itinerary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Weekend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9+10	18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+ 19</a:t>
            </a:r>
            <a:r>
              <a:rPr lang="en-US" b="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July	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3" b="21588"/>
          <a:stretch/>
        </p:blipFill>
        <p:spPr>
          <a:xfrm>
            <a:off x="3993204" y="4053003"/>
            <a:ext cx="3272387" cy="1890597"/>
          </a:xfrm>
          <a:ln>
            <a:solidFill>
              <a:schemeClr val="tx1"/>
            </a:solidFill>
          </a:ln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69194" y="2362200"/>
            <a:ext cx="352401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Activities and free time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19525" r="15160" b="17297"/>
          <a:stretch/>
        </p:blipFill>
        <p:spPr>
          <a:xfrm>
            <a:off x="3993204" y="2152766"/>
            <a:ext cx="3394075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" r="4741"/>
          <a:stretch/>
        </p:blipFill>
        <p:spPr>
          <a:xfrm>
            <a:off x="7265139" y="3430715"/>
            <a:ext cx="1730203" cy="2512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"/>
          <a:stretch/>
        </p:blipFill>
        <p:spPr>
          <a:xfrm>
            <a:off x="7258588" y="2152766"/>
            <a:ext cx="1736754" cy="1368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8480</TotalTime>
  <Words>1197</Words>
  <Application>Microsoft Office PowerPoint</Application>
  <PresentationFormat>On-screen Show (4:3)</PresentationFormat>
  <Paragraphs>238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Brazil</vt:lpstr>
      <vt:lpstr>Recife, Brazil - 2020</vt:lpstr>
      <vt:lpstr>Dates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PowerPoint Presentation</vt:lpstr>
      <vt:lpstr>PowerPoint Presentation</vt:lpstr>
      <vt:lpstr>Habitat for Humanity</vt:lpstr>
      <vt:lpstr>The Future Begins At Home</vt:lpstr>
      <vt:lpstr>About Recife</vt:lpstr>
      <vt:lpstr>Budget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 thompson</cp:lastModifiedBy>
  <cp:revision>132</cp:revision>
  <cp:lastPrinted>2015-01-22T13:46:56Z</cp:lastPrinted>
  <dcterms:created xsi:type="dcterms:W3CDTF">2010-12-07T19:03:26Z</dcterms:created>
  <dcterms:modified xsi:type="dcterms:W3CDTF">2019-12-30T20:57:42Z</dcterms:modified>
</cp:coreProperties>
</file>